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8288000" cy="10287000"/>
  <p:notesSz cx="6858000" cy="9144000"/>
  <p:embeddedFontLst>
    <p:embeddedFont>
      <p:font typeface="Interstate-Bold" charset="0"/>
      <p:regular r:id="rId3"/>
    </p:embeddedFont>
    <p:embeddedFont>
      <p:font typeface="Interstate-Regular" charset="0"/>
      <p:regular r:id="rId4"/>
    </p:embeddedFont>
    <p:embeddedFont>
      <p:font typeface="Source Serif Pro 1" panose="020B0604020202020204" charset="0"/>
      <p:regular r:id="rId5"/>
    </p:embeddedFont>
    <p:embeddedFont>
      <p:font typeface="Source Serif Pro 2" panose="020B0604020202020204" charset="0"/>
      <p:regular r:id="rId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53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504598"/>
            <a:ext cx="6264304" cy="6328885"/>
          </a:xfrm>
          <a:custGeom>
            <a:avLst/>
            <a:gdLst/>
            <a:ahLst/>
            <a:cxnLst/>
            <a:rect l="l" t="t" r="r" b="b"/>
            <a:pathLst>
              <a:path w="6264304" h="6328885">
                <a:moveTo>
                  <a:pt x="0" y="0"/>
                </a:moveTo>
                <a:lnTo>
                  <a:pt x="6264304" y="0"/>
                </a:lnTo>
                <a:lnTo>
                  <a:pt x="6264304" y="6328885"/>
                </a:lnTo>
                <a:lnTo>
                  <a:pt x="0" y="63288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8431" t="-14735" r="-18923" b="-21217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551037" y="5768883"/>
            <a:ext cx="6536206" cy="3268103"/>
          </a:xfrm>
          <a:custGeom>
            <a:avLst/>
            <a:gdLst/>
            <a:ahLst/>
            <a:cxnLst/>
            <a:rect l="l" t="t" r="r" b="b"/>
            <a:pathLst>
              <a:path w="6536206" h="3268103">
                <a:moveTo>
                  <a:pt x="0" y="0"/>
                </a:moveTo>
                <a:lnTo>
                  <a:pt x="6536206" y="0"/>
                </a:lnTo>
                <a:lnTo>
                  <a:pt x="6536206" y="3268103"/>
                </a:lnTo>
                <a:lnTo>
                  <a:pt x="0" y="326810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10857315" y="5756551"/>
            <a:ext cx="6536206" cy="3268103"/>
          </a:xfrm>
          <a:custGeom>
            <a:avLst/>
            <a:gdLst/>
            <a:ahLst/>
            <a:cxnLst/>
            <a:rect l="l" t="t" r="r" b="b"/>
            <a:pathLst>
              <a:path w="6536206" h="3268103">
                <a:moveTo>
                  <a:pt x="0" y="0"/>
                </a:moveTo>
                <a:lnTo>
                  <a:pt x="6536206" y="0"/>
                </a:lnTo>
                <a:lnTo>
                  <a:pt x="6536206" y="3268103"/>
                </a:lnTo>
                <a:lnTo>
                  <a:pt x="0" y="326810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6901403" y="5768883"/>
            <a:ext cx="4051074" cy="3255771"/>
          </a:xfrm>
          <a:custGeom>
            <a:avLst/>
            <a:gdLst/>
            <a:ahLst/>
            <a:cxnLst/>
            <a:rect l="l" t="t" r="r" b="b"/>
            <a:pathLst>
              <a:path w="4051074" h="3255771">
                <a:moveTo>
                  <a:pt x="0" y="0"/>
                </a:moveTo>
                <a:lnTo>
                  <a:pt x="4051074" y="0"/>
                </a:lnTo>
                <a:lnTo>
                  <a:pt x="4051074" y="3255771"/>
                </a:lnTo>
                <a:lnTo>
                  <a:pt x="0" y="325577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3936" t="-11344" r="-11208" b="-9130"/>
            </a:stretch>
          </a:blipFill>
          <a:ln w="38100" cap="sq">
            <a:solidFill>
              <a:srgbClr val="FFC557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633274" y="6617406"/>
            <a:ext cx="6229071" cy="15262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6"/>
              </a:lnSpc>
            </a:pPr>
            <a:r>
              <a:rPr lang="en-US" sz="2911" u="sng" spc="369">
                <a:solidFill>
                  <a:srgbClr val="000000"/>
                </a:solidFill>
                <a:latin typeface="Source Serif Pro 1"/>
                <a:ea typeface="Source Serif Pro 1"/>
                <a:cs typeface="Source Serif Pro 1"/>
                <a:sym typeface="Source Serif Pro 1"/>
              </a:rPr>
              <a:t>SERVICE PROJECT</a:t>
            </a:r>
          </a:p>
          <a:p>
            <a:pPr algn="ctr">
              <a:lnSpc>
                <a:spcPts val="4076"/>
              </a:lnSpc>
            </a:pPr>
            <a:r>
              <a:rPr lang="en-US" sz="2911" spc="369">
                <a:solidFill>
                  <a:srgbClr val="000000"/>
                </a:solidFill>
                <a:latin typeface="Source Serif Pro 1"/>
                <a:ea typeface="Source Serif Pro 1"/>
                <a:cs typeface="Source Serif Pro 1"/>
                <a:sym typeface="Source Serif Pro 1"/>
              </a:rPr>
              <a:t>Packing hygiene kits </a:t>
            </a:r>
          </a:p>
          <a:p>
            <a:pPr algn="ctr">
              <a:lnSpc>
                <a:spcPts val="4076"/>
              </a:lnSpc>
            </a:pPr>
            <a:r>
              <a:rPr lang="en-US" sz="2911" spc="369">
                <a:solidFill>
                  <a:srgbClr val="000000"/>
                </a:solidFill>
                <a:latin typeface="Source Serif Pro 1"/>
                <a:ea typeface="Source Serif Pro 1"/>
                <a:cs typeface="Source Serif Pro 1"/>
                <a:sym typeface="Source Serif Pro 1"/>
              </a:rPr>
              <a:t>for ccsc clients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862345" y="549797"/>
            <a:ext cx="10928740" cy="28543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66"/>
              </a:lnSpc>
            </a:pPr>
            <a:r>
              <a:rPr lang="en-US" sz="3468" spc="69">
                <a:solidFill>
                  <a:srgbClr val="000000"/>
                </a:solidFill>
                <a:latin typeface="Interstate-Regular"/>
                <a:ea typeface="Interstate-Regular"/>
                <a:cs typeface="Interstate-Regular"/>
                <a:sym typeface="Interstate-Regular"/>
              </a:rPr>
              <a:t>Sign up for an hour-long service shift </a:t>
            </a:r>
          </a:p>
          <a:p>
            <a:pPr algn="ctr">
              <a:lnSpc>
                <a:spcPts val="4266"/>
              </a:lnSpc>
            </a:pPr>
            <a:r>
              <a:rPr lang="en-US" sz="3468" spc="69">
                <a:solidFill>
                  <a:srgbClr val="000000"/>
                </a:solidFill>
                <a:latin typeface="Interstate-Regular"/>
                <a:ea typeface="Interstate-Regular"/>
                <a:cs typeface="Interstate-Regular"/>
                <a:sym typeface="Interstate-Regular"/>
              </a:rPr>
              <a:t>on Saturday, January 18, 2025</a:t>
            </a:r>
          </a:p>
          <a:p>
            <a:pPr algn="ctr">
              <a:lnSpc>
                <a:spcPts val="3774"/>
              </a:lnSpc>
            </a:pPr>
            <a:r>
              <a:rPr lang="en-US" sz="3068" spc="61">
                <a:solidFill>
                  <a:srgbClr val="000000"/>
                </a:solidFill>
                <a:latin typeface="Interstate-Regular"/>
                <a:ea typeface="Interstate-Regular"/>
                <a:cs typeface="Interstate-Regular"/>
                <a:sym typeface="Interstate-Regular"/>
              </a:rPr>
              <a:t>12:00-2:30 p.m.  ̶  shifts begin each half hour </a:t>
            </a:r>
          </a:p>
          <a:p>
            <a:pPr algn="ctr">
              <a:lnSpc>
                <a:spcPts val="2667"/>
              </a:lnSpc>
            </a:pPr>
            <a:endParaRPr lang="en-US" sz="3068" spc="61">
              <a:solidFill>
                <a:srgbClr val="000000"/>
              </a:solidFill>
              <a:latin typeface="Interstate-Regular"/>
              <a:ea typeface="Interstate-Regular"/>
              <a:cs typeface="Interstate-Regular"/>
              <a:sym typeface="Interstate-Regular"/>
            </a:endParaRPr>
          </a:p>
          <a:p>
            <a:pPr algn="ctr">
              <a:lnSpc>
                <a:spcPts val="3897"/>
              </a:lnSpc>
            </a:pPr>
            <a:r>
              <a:rPr lang="en-US" sz="3168" spc="63">
                <a:solidFill>
                  <a:srgbClr val="000000"/>
                </a:solidFill>
                <a:latin typeface="Interstate-Regular"/>
                <a:ea typeface="Interstate-Regular"/>
                <a:cs typeface="Interstate-Regular"/>
                <a:sym typeface="Interstate-Regular"/>
              </a:rPr>
              <a:t>Family Service Day is open to families serving together (children from kindergarten through 8th grade) 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952477" y="6597814"/>
            <a:ext cx="6345882" cy="15530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1"/>
              </a:lnSpc>
            </a:pPr>
            <a:r>
              <a:rPr lang="en-US" sz="2979" u="sng" spc="378">
                <a:solidFill>
                  <a:srgbClr val="000000"/>
                </a:solidFill>
                <a:latin typeface="Source Serif Pro 1"/>
                <a:ea typeface="Source Serif Pro 1"/>
                <a:cs typeface="Source Serif Pro 1"/>
                <a:sym typeface="Source Serif Pro 1"/>
              </a:rPr>
              <a:t>PRICE TO PARTICIPATE</a:t>
            </a:r>
          </a:p>
          <a:p>
            <a:pPr algn="ctr">
              <a:lnSpc>
                <a:spcPts val="4171"/>
              </a:lnSpc>
            </a:pPr>
            <a:r>
              <a:rPr lang="en-US" sz="2979" spc="378">
                <a:solidFill>
                  <a:srgbClr val="000000"/>
                </a:solidFill>
                <a:latin typeface="Source Serif Pro 1"/>
                <a:ea typeface="Source Serif Pro 1"/>
                <a:cs typeface="Source Serif Pro 1"/>
                <a:sym typeface="Source Serif Pro 1"/>
              </a:rPr>
              <a:t>One bag of nonperishable food per family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955902" y="9089760"/>
            <a:ext cx="9942076" cy="497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6"/>
              </a:lnSpc>
              <a:spcBef>
                <a:spcPct val="0"/>
              </a:spcBef>
            </a:pPr>
            <a:r>
              <a:rPr lang="en-US" sz="2911" spc="369">
                <a:solidFill>
                  <a:srgbClr val="000000"/>
                </a:solidFill>
                <a:latin typeface="Source Serif Pro 1"/>
                <a:ea typeface="Source Serif Pro 1"/>
                <a:cs typeface="Source Serif Pro 1"/>
                <a:sym typeface="Source Serif Pro 1"/>
              </a:rPr>
              <a:t>CCSC - 3434 Branard Street, Houston, TX 77027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617524" y="4057342"/>
            <a:ext cx="7041586" cy="10118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6"/>
              </a:lnSpc>
            </a:pPr>
            <a:r>
              <a:rPr lang="en-US" sz="2911" spc="369">
                <a:solidFill>
                  <a:srgbClr val="000000"/>
                </a:solidFill>
                <a:latin typeface="Source Serif Pro 2"/>
                <a:ea typeface="Source Serif Pro 2"/>
                <a:cs typeface="Source Serif Pro 2"/>
                <a:sym typeface="Source Serif Pro 2"/>
              </a:rPr>
              <a:t>Reserve your spots today at</a:t>
            </a:r>
          </a:p>
          <a:p>
            <a:pPr algn="ctr">
              <a:lnSpc>
                <a:spcPts val="4076"/>
              </a:lnSpc>
              <a:spcBef>
                <a:spcPct val="0"/>
              </a:spcBef>
            </a:pPr>
            <a:r>
              <a:rPr lang="en-US" sz="2911" spc="369">
                <a:solidFill>
                  <a:srgbClr val="000000"/>
                </a:solidFill>
                <a:latin typeface="Source Serif Pro 2"/>
                <a:ea typeface="Source Serif Pro 2"/>
                <a:cs typeface="Source Serif Pro 2"/>
                <a:sym typeface="Source Serif Pro 2"/>
              </a:rPr>
              <a:t>ccschouston.org/familyserviceday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379393" y="9659123"/>
            <a:ext cx="7548265" cy="763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>
                <a:solidFill>
                  <a:srgbClr val="FFFFFF"/>
                </a:solidFill>
                <a:latin typeface="Interstate-Bold"/>
                <a:ea typeface="Interstate-Bold"/>
                <a:cs typeface="Interstate-Bold"/>
                <a:sym typeface="Interstate-Bold"/>
              </a:rPr>
              <a:t>Special thanks to our 2025 event sponsor, Emily Griffin!</a:t>
            </a:r>
          </a:p>
          <a:p>
            <a:pPr algn="ctr">
              <a:lnSpc>
                <a:spcPts val="3079"/>
              </a:lnSpc>
            </a:pPr>
            <a:endParaRPr lang="en-US" sz="2199">
              <a:solidFill>
                <a:srgbClr val="FFFFFF"/>
              </a:solidFill>
              <a:latin typeface="Interstate-Bold"/>
              <a:ea typeface="Interstate-Bold"/>
              <a:cs typeface="Interstate-Bold"/>
              <a:sym typeface="Interstate-Bold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842424" y="3404178"/>
            <a:ext cx="2352373" cy="2352373"/>
          </a:xfrm>
          <a:custGeom>
            <a:avLst/>
            <a:gdLst/>
            <a:ahLst/>
            <a:cxnLst/>
            <a:rect l="l" t="t" r="r" b="b"/>
            <a:pathLst>
              <a:path w="2352373" h="2352373">
                <a:moveTo>
                  <a:pt x="0" y="0"/>
                </a:moveTo>
                <a:lnTo>
                  <a:pt x="2352372" y="0"/>
                </a:lnTo>
                <a:lnTo>
                  <a:pt x="2352372" y="2352373"/>
                </a:lnTo>
                <a:lnTo>
                  <a:pt x="0" y="23523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Source Serif Pro 1</vt:lpstr>
      <vt:lpstr>Interstate-Regular</vt:lpstr>
      <vt:lpstr>Arial</vt:lpstr>
      <vt:lpstr>Source Serif Pro 2</vt:lpstr>
      <vt:lpstr>Calibri</vt:lpstr>
      <vt:lpstr>Interstate-Bold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Family Service Day 2025 Slide</dc:title>
  <cp:lastModifiedBy>Amy Price</cp:lastModifiedBy>
  <cp:revision>1</cp:revision>
  <dcterms:created xsi:type="dcterms:W3CDTF">2006-08-16T00:00:00Z</dcterms:created>
  <dcterms:modified xsi:type="dcterms:W3CDTF">2024-10-22T14:14:24Z</dcterms:modified>
  <dc:identifier>DAF3b49xWSA</dc:identifier>
</cp:coreProperties>
</file>